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257" r:id="rId16"/>
  </p:sldIdLst>
  <p:sldSz cx="9144000" cy="6858000" type="screen4x3"/>
  <p:notesSz cx="6881813" cy="100028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B4"/>
    <a:srgbClr val="A5C8AF"/>
    <a:srgbClr val="1E732D"/>
    <a:srgbClr val="1E9B2D"/>
    <a:srgbClr val="1E9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22" autoAdjust="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16659-C14D-4FBC-B622-9B0370A8262C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83FBF-4C1A-4D67-BDE8-33AEE9CB8E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49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1BE6ECF3-2EB3-4561-9560-A23511C2E64E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133CF671-181B-40D5-B992-25726E99F4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9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848600" cy="1913383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81128"/>
            <a:ext cx="6400800" cy="115212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818" y="6528816"/>
            <a:ext cx="5996390" cy="32918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EDF0-5383-4B12-A34D-AE038AD9C54F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437112"/>
            <a:ext cx="7848600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>
            <a:off x="251520" y="6381328"/>
            <a:ext cx="8496944" cy="47667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79445C8-A3F9-4082-A6FA-22BAAB6E3C53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818" y="6528816"/>
            <a:ext cx="599639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EDF0-5383-4B12-A34D-AE038AD9C5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79445C8-A3F9-4082-A6FA-22BAAB6E3C53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818" y="6528816"/>
            <a:ext cx="599639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EDF0-5383-4B12-A34D-AE038AD9C5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EDF0-5383-4B12-A34D-AE038AD9C54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EDF0-5383-4B12-A34D-AE038AD9C54F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EDF0-5383-4B12-A34D-AE038AD9C5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79445C8-A3F9-4082-A6FA-22BAAB6E3C53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7818" y="6528816"/>
            <a:ext cx="599639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EDF0-5383-4B12-A34D-AE038AD9C54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79445C8-A3F9-4082-A6FA-22BAAB6E3C53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818" y="6528816"/>
            <a:ext cx="599639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EDF0-5383-4B12-A34D-AE038AD9C5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79445C8-A3F9-4082-A6FA-22BAAB6E3C53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818" y="6528816"/>
            <a:ext cx="599639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EDF0-5383-4B12-A34D-AE038AD9C5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79445C8-A3F9-4082-A6FA-22BAAB6E3C53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818" y="6528816"/>
            <a:ext cx="599639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EDF0-5383-4B12-A34D-AE038AD9C54F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79445C8-A3F9-4082-A6FA-22BAAB6E3C53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818" y="6528816"/>
            <a:ext cx="5996390" cy="329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EDF0-5383-4B12-A34D-AE038AD9C5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5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544" y="6528816"/>
            <a:ext cx="70676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Candara" panose="020E0502030303020204" pitchFamily="34" charset="0"/>
              </a:defRPr>
            </a:lvl1pPr>
          </a:lstStyle>
          <a:p>
            <a:fld id="{2E75EDF0-5383-4B12-A34D-AE038AD9C54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250"/>
            <a:ext cx="8229600" cy="521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pic>
        <p:nvPicPr>
          <p:cNvPr id="12" name="Imagen 1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6484192"/>
            <a:ext cx="1257654" cy="32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455930" y="6453336"/>
            <a:ext cx="599639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050" b="1" kern="120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dirty="0" smtClean="0">
                <a:solidFill>
                  <a:srgbClr val="005FB4"/>
                </a:solidFill>
              </a:rPr>
              <a:t>PORTAL</a:t>
            </a:r>
            <a:r>
              <a:rPr lang="es-ES" baseline="0" dirty="0" smtClean="0">
                <a:solidFill>
                  <a:srgbClr val="005FB4"/>
                </a:solidFill>
              </a:rPr>
              <a:t> CULTURAL</a:t>
            </a:r>
            <a:r>
              <a:rPr lang="es-ES" dirty="0" smtClean="0">
                <a:solidFill>
                  <a:srgbClr val="005FB4"/>
                </a:solidFill>
              </a:rPr>
              <a:t>:</a:t>
            </a:r>
            <a:r>
              <a:rPr lang="es-ES" baseline="0" dirty="0" smtClean="0">
                <a:solidFill>
                  <a:srgbClr val="005FB4"/>
                </a:solidFill>
              </a:rPr>
              <a:t> </a:t>
            </a:r>
            <a:r>
              <a:rPr lang="es-ES" dirty="0" smtClean="0">
                <a:solidFill>
                  <a:srgbClr val="005FB4"/>
                </a:solidFill>
              </a:rPr>
              <a:t>“Salidas profesionales</a:t>
            </a:r>
            <a:r>
              <a:rPr lang="es-ES" baseline="0" dirty="0" smtClean="0">
                <a:solidFill>
                  <a:srgbClr val="005FB4"/>
                </a:solidFill>
              </a:rPr>
              <a:t> </a:t>
            </a:r>
            <a:r>
              <a:rPr lang="es-ES" dirty="0" smtClean="0">
                <a:solidFill>
                  <a:srgbClr val="005FB4"/>
                </a:solidFill>
              </a:rPr>
              <a:t>en el mundo del Patrimonio</a:t>
            </a:r>
            <a:r>
              <a:rPr lang="es-ES" baseline="0" dirty="0" smtClean="0">
                <a:solidFill>
                  <a:srgbClr val="005FB4"/>
                </a:solidFill>
              </a:rPr>
              <a:t> </a:t>
            </a:r>
            <a:r>
              <a:rPr lang="es-ES" dirty="0" smtClean="0">
                <a:solidFill>
                  <a:srgbClr val="005FB4"/>
                </a:solidFill>
              </a:rPr>
              <a:t>Cultural”</a:t>
            </a:r>
            <a:endParaRPr lang="es-ES" dirty="0">
              <a:solidFill>
                <a:srgbClr val="005FB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 spc="-100" baseline="0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accent3">
              <a:lumMod val="50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icomos.es/observatori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sach.org/ehya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ulturviajes.org/rutas-urbanas-por-madrid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manu.aliaga@gmail.com" TargetMode="External"/><Relationship Id="rId2" Type="http://schemas.openxmlformats.org/officeDocument/2006/relationships/hyperlink" Target="mailto:hectoralmi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santamarialareal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herit-data.interreg-med.e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europanostra.org/events/esach-meeting-2019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emc.es/p/practicas-academicas-externas" TargetMode="External"/><Relationship Id="rId2" Type="http://schemas.openxmlformats.org/officeDocument/2006/relationships/hyperlink" Target="https://funge.uva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uyot.aq.upm.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dah.eu/" TargetMode="External"/><Relationship Id="rId2" Type="http://schemas.openxmlformats.org/officeDocument/2006/relationships/hyperlink" Target="https://www.impactour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792672"/>
            <a:ext cx="2094013" cy="54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11560" y="4293096"/>
            <a:ext cx="799288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572000"/>
            <a:ext cx="7848600" cy="2088232"/>
          </a:xfrm>
        </p:spPr>
        <p:txBody>
          <a:bodyPr/>
          <a:lstStyle/>
          <a:p>
            <a:pPr algn="ctr"/>
            <a:r>
              <a:rPr lang="es-ES" sz="2800" cap="none" dirty="0" smtClean="0"/>
              <a:t>Portal Cultural</a:t>
            </a:r>
            <a:br>
              <a:rPr lang="es-ES" sz="2800" cap="none" dirty="0" smtClean="0"/>
            </a:br>
            <a:r>
              <a:rPr lang="en-US" sz="2000" cap="none" dirty="0" smtClean="0"/>
              <a:t>European Students’ Association for Cultural Heritage,</a:t>
            </a:r>
            <a:r>
              <a:rPr lang="es-ES" sz="2000" cap="none" dirty="0"/>
              <a:t> </a:t>
            </a:r>
            <a:r>
              <a:rPr lang="es-ES" sz="2000" cap="none" dirty="0" smtClean="0"/>
              <a:t> ESACH-Madrid</a:t>
            </a:r>
            <a:br>
              <a:rPr lang="es-ES" sz="2000" cap="none" dirty="0" smtClean="0"/>
            </a:br>
            <a:r>
              <a:rPr lang="es-ES" sz="2000" cap="none" dirty="0" smtClean="0"/>
              <a:t/>
            </a:r>
            <a:br>
              <a:rPr lang="es-ES" sz="2000" cap="none" dirty="0" smtClean="0"/>
            </a:br>
            <a:r>
              <a:rPr lang="es-ES" sz="1800" b="0" cap="none" dirty="0"/>
              <a:t>Abril </a:t>
            </a:r>
            <a:r>
              <a:rPr lang="es-ES" sz="1800" b="0" cap="none" dirty="0" smtClean="0"/>
              <a:t>2021</a:t>
            </a:r>
            <a:br>
              <a:rPr lang="es-ES" sz="1800" b="0" cap="none" dirty="0" smtClean="0"/>
            </a:br>
            <a:r>
              <a:rPr lang="es-ES" sz="1800" b="0" cap="none" dirty="0"/>
              <a:t/>
            </a:r>
            <a:br>
              <a:rPr lang="es-ES" sz="1800" b="0" cap="none" dirty="0"/>
            </a:br>
            <a:endParaRPr lang="es-ES" sz="1400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21244"/>
            <a:ext cx="3744416" cy="28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0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8</a:t>
            </a:r>
            <a:r>
              <a:rPr lang="es-ES" dirty="0" smtClean="0"/>
              <a:t>. PARTICIPAR EN ICOMOS- Crear red de contactos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525963"/>
          </a:xfrm>
        </p:spPr>
        <p:txBody>
          <a:bodyPr>
            <a:noAutofit/>
          </a:bodyPr>
          <a:lstStyle/>
          <a:p>
            <a:r>
              <a:rPr lang="es-ES" sz="2000" dirty="0" smtClean="0"/>
              <a:t>A </a:t>
            </a:r>
            <a:r>
              <a:rPr lang="es-ES" sz="2000" dirty="0"/>
              <a:t>través del grupo de Profesionales </a:t>
            </a:r>
            <a:r>
              <a:rPr lang="es-ES" sz="2000" dirty="0" smtClean="0"/>
              <a:t>Emergentes (GPPE + EPWG).</a:t>
            </a:r>
          </a:p>
          <a:p>
            <a:r>
              <a:rPr lang="es-ES" sz="2000" dirty="0" smtClean="0"/>
              <a:t>Actividades </a:t>
            </a:r>
            <a:r>
              <a:rPr lang="es-ES" sz="2000" dirty="0"/>
              <a:t>como los Grupos de Traducción, el Observatorio del </a:t>
            </a:r>
            <a:r>
              <a:rPr lang="es-ES" sz="2000" dirty="0" smtClean="0"/>
              <a:t>Patrimonio, Redes Sociales, Patrimonio Colaborativo </a:t>
            </a:r>
            <a:r>
              <a:rPr lang="es-ES" sz="2000" dirty="0"/>
              <a:t>o el Simposio de PC y PN</a:t>
            </a:r>
            <a:r>
              <a:rPr lang="es-ES" sz="2000" dirty="0" smtClean="0"/>
              <a:t>.</a:t>
            </a:r>
          </a:p>
          <a:p>
            <a:r>
              <a:rPr lang="es-ES" sz="2000" b="1" dirty="0" smtClean="0">
                <a:solidFill>
                  <a:srgbClr val="005FB4"/>
                </a:solidFill>
              </a:rPr>
              <a:t>LINK</a:t>
            </a:r>
            <a:r>
              <a:rPr lang="es-ES" sz="2000" b="1" dirty="0">
                <a:solidFill>
                  <a:srgbClr val="005FB4"/>
                </a:solidFill>
              </a:rPr>
              <a:t>:</a:t>
            </a:r>
            <a:r>
              <a:rPr lang="es-ES" sz="2000" dirty="0"/>
              <a:t> </a:t>
            </a:r>
            <a:r>
              <a:rPr lang="es-ES" sz="2000">
                <a:hlinkClick r:id="rId2"/>
              </a:rPr>
              <a:t>https://icomos.es/observatorio</a:t>
            </a:r>
            <a:r>
              <a:rPr lang="es-ES" sz="2000" smtClean="0">
                <a:hlinkClick r:id="rId2"/>
              </a:rPr>
              <a:t>/</a:t>
            </a:r>
            <a:r>
              <a:rPr lang="es-ES" sz="2000" dirty="0" smtClean="0"/>
              <a:t>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04" y="2552901"/>
            <a:ext cx="5526616" cy="36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9. PARTICIPAR EN ESACH - Crear </a:t>
            </a:r>
            <a:r>
              <a:rPr lang="es-ES" i="1" u="sng" dirty="0" smtClean="0"/>
              <a:t>nuevas</a:t>
            </a:r>
            <a:r>
              <a:rPr lang="es-ES" dirty="0" smtClean="0"/>
              <a:t> redes de contactos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525963"/>
          </a:xfrm>
        </p:spPr>
        <p:txBody>
          <a:bodyPr>
            <a:noAutofit/>
          </a:bodyPr>
          <a:lstStyle/>
          <a:p>
            <a:r>
              <a:rPr lang="es-ES" sz="2000" dirty="0" smtClean="0"/>
              <a:t>Desde </a:t>
            </a:r>
            <a:r>
              <a:rPr lang="es-ES" sz="2000" dirty="0"/>
              <a:t>el grupo </a:t>
            </a:r>
            <a:r>
              <a:rPr lang="es-ES" sz="2000" dirty="0" smtClean="0"/>
              <a:t>local de </a:t>
            </a:r>
            <a:r>
              <a:rPr lang="es-ES" sz="2000" dirty="0"/>
              <a:t>Madrid hasta </a:t>
            </a:r>
            <a:r>
              <a:rPr lang="es-ES" sz="2000" dirty="0" smtClean="0"/>
              <a:t>el global de Europa.</a:t>
            </a:r>
          </a:p>
          <a:p>
            <a:r>
              <a:rPr lang="es-ES" sz="2000" dirty="0" smtClean="0"/>
              <a:t>Tareas </a:t>
            </a:r>
            <a:r>
              <a:rPr lang="es-ES" sz="2000" dirty="0"/>
              <a:t>de organización de </a:t>
            </a:r>
            <a:r>
              <a:rPr lang="es-ES" sz="2000" dirty="0" smtClean="0"/>
              <a:t>eventos y </a:t>
            </a:r>
            <a:r>
              <a:rPr lang="es-ES" sz="2000" dirty="0"/>
              <a:t>realización de presentaciones </a:t>
            </a:r>
            <a:r>
              <a:rPr lang="es-ES" sz="2000" dirty="0" smtClean="0"/>
              <a:t>online.</a:t>
            </a:r>
          </a:p>
          <a:p>
            <a:r>
              <a:rPr lang="es-ES" sz="2000" dirty="0" smtClean="0"/>
              <a:t>Programa </a:t>
            </a:r>
            <a:r>
              <a:rPr lang="es-ES" sz="2000" dirty="0"/>
              <a:t>de Jóvenes </a:t>
            </a:r>
            <a:r>
              <a:rPr lang="es-ES" sz="2000" dirty="0" smtClean="0"/>
              <a:t>Embajadores junto con Europa </a:t>
            </a:r>
            <a:r>
              <a:rPr lang="es-ES" sz="2000" dirty="0" err="1" smtClean="0"/>
              <a:t>Nostra</a:t>
            </a:r>
            <a:r>
              <a:rPr lang="es-ES" sz="2000" dirty="0" smtClean="0"/>
              <a:t> (NEB).</a:t>
            </a:r>
          </a:p>
          <a:p>
            <a:r>
              <a:rPr lang="es-ES" sz="2000" b="1" dirty="0" smtClean="0">
                <a:solidFill>
                  <a:srgbClr val="005FB4"/>
                </a:solidFill>
              </a:rPr>
              <a:t>LINK</a:t>
            </a:r>
            <a:r>
              <a:rPr lang="es-ES" sz="2000" b="1" dirty="0">
                <a:solidFill>
                  <a:srgbClr val="005FB4"/>
                </a:solidFill>
              </a:rPr>
              <a:t>:</a:t>
            </a:r>
            <a:r>
              <a:rPr lang="es-ES" sz="2000" dirty="0"/>
              <a:t> </a:t>
            </a:r>
            <a:r>
              <a:rPr lang="es-ES" sz="2000" dirty="0">
                <a:hlinkClick r:id="rId2"/>
              </a:rPr>
              <a:t>https://</a:t>
            </a:r>
            <a:r>
              <a:rPr lang="es-ES" sz="2000" dirty="0" smtClean="0">
                <a:hlinkClick r:id="rId2"/>
              </a:rPr>
              <a:t>www.esach.org/ehya.html</a:t>
            </a:r>
            <a:r>
              <a:rPr lang="es-ES" sz="2000" dirty="0" smtClean="0"/>
              <a:t> 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775932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10. APROVECHAR TODO LOS RECURSOS - Crear </a:t>
            </a:r>
            <a:r>
              <a:rPr lang="es-ES" i="1" u="sng" dirty="0"/>
              <a:t>tu </a:t>
            </a:r>
            <a:r>
              <a:rPr lang="es-ES" i="1" u="sng" dirty="0" err="1" smtClean="0"/>
              <a:t>feed</a:t>
            </a:r>
            <a:r>
              <a:rPr lang="es-ES" i="1" u="sng" dirty="0" smtClean="0"/>
              <a:t>-back</a:t>
            </a:r>
            <a:endParaRPr lang="es-ES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525963"/>
          </a:xfrm>
        </p:spPr>
        <p:txBody>
          <a:bodyPr>
            <a:noAutofit/>
          </a:bodyPr>
          <a:lstStyle/>
          <a:p>
            <a:r>
              <a:rPr lang="es-ES" sz="2000" dirty="0"/>
              <a:t>Cómo sacar </a:t>
            </a:r>
            <a:r>
              <a:rPr lang="es-ES" sz="2000" dirty="0" smtClean="0"/>
              <a:t>buen partido </a:t>
            </a:r>
            <a:r>
              <a:rPr lang="es-ES" sz="2000" dirty="0"/>
              <a:t>a todo lo que hemos </a:t>
            </a:r>
            <a:r>
              <a:rPr lang="es-ES" sz="2000" dirty="0" smtClean="0"/>
              <a:t>aprendido hasta ahora.</a:t>
            </a:r>
          </a:p>
          <a:p>
            <a:r>
              <a:rPr lang="es-ES" sz="2000" dirty="0" smtClean="0"/>
              <a:t>Tener una actitud </a:t>
            </a:r>
            <a:r>
              <a:rPr lang="es-ES" sz="2000" dirty="0"/>
              <a:t>transparente con </a:t>
            </a:r>
            <a:r>
              <a:rPr lang="es-ES" sz="2000" dirty="0" err="1"/>
              <a:t>compañerxs</a:t>
            </a:r>
            <a:r>
              <a:rPr lang="es-ES" sz="2000" dirty="0"/>
              <a:t>, colaboradores, socios, </a:t>
            </a:r>
            <a:r>
              <a:rPr lang="es-ES" sz="2000" dirty="0" smtClean="0"/>
              <a:t>etc</a:t>
            </a:r>
            <a:r>
              <a:rPr lang="es-ES" sz="2000" dirty="0"/>
              <a:t>.</a:t>
            </a:r>
            <a:endParaRPr lang="es-ES" sz="2000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5"/>
          <a:stretch/>
        </p:blipFill>
        <p:spPr>
          <a:xfrm>
            <a:off x="2195736" y="1975166"/>
            <a:ext cx="5040560" cy="40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11. FUTUROS PASOS Y PROYECTOS - Proyectar estrategias</a:t>
            </a:r>
            <a:endParaRPr lang="es-ES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525963"/>
          </a:xfrm>
        </p:spPr>
        <p:txBody>
          <a:bodyPr>
            <a:noAutofit/>
          </a:bodyPr>
          <a:lstStyle/>
          <a:p>
            <a:r>
              <a:rPr lang="es-ES" sz="2000" dirty="0"/>
              <a:t>Proyección a corto, medio y largo plazo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Ejemplos de nuevas actividades: guía turístico (</a:t>
            </a:r>
            <a:r>
              <a:rPr lang="es-ES" sz="2000" dirty="0" err="1" smtClean="0"/>
              <a:t>Cultur</a:t>
            </a:r>
            <a:r>
              <a:rPr lang="es-ES" sz="2000" dirty="0" smtClean="0"/>
              <a:t> Viajes, OHM).</a:t>
            </a:r>
          </a:p>
          <a:p>
            <a:r>
              <a:rPr lang="es-ES" sz="2000" b="1" dirty="0">
                <a:solidFill>
                  <a:srgbClr val="005FB4"/>
                </a:solidFill>
              </a:rPr>
              <a:t>LINK:</a:t>
            </a:r>
            <a:r>
              <a:rPr lang="es-ES" sz="2000" dirty="0"/>
              <a:t> </a:t>
            </a:r>
            <a:r>
              <a:rPr lang="es-ES" sz="2000" dirty="0">
                <a:hlinkClick r:id="rId2"/>
              </a:rPr>
              <a:t>https://culturviajes.org/rutas-urbanas-por-madrid</a:t>
            </a:r>
            <a:r>
              <a:rPr lang="es-ES" sz="2000" dirty="0" smtClean="0">
                <a:hlinkClick r:id="rId2"/>
              </a:rPr>
              <a:t>/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58" y="2319682"/>
            <a:ext cx="5983970" cy="39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12. DESTACAR NUESTROS VALORES AÑADIDOS - No olvidar</a:t>
            </a:r>
            <a:endParaRPr lang="es-ES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525963"/>
          </a:xfrm>
        </p:spPr>
        <p:txBody>
          <a:bodyPr>
            <a:noAutofit/>
          </a:bodyPr>
          <a:lstStyle/>
          <a:p>
            <a:r>
              <a:rPr lang="es-ES" sz="2000" u="sng" dirty="0"/>
              <a:t>PARA CERRAR.</a:t>
            </a:r>
            <a:r>
              <a:rPr lang="es-ES" sz="2000" dirty="0"/>
              <a:t> Destacar los valores añadidos que cada </a:t>
            </a:r>
            <a:r>
              <a:rPr lang="es-ES" sz="2000" dirty="0" err="1" smtClean="0"/>
              <a:t>unx</a:t>
            </a:r>
            <a:r>
              <a:rPr lang="es-ES" sz="2000" dirty="0" smtClean="0"/>
              <a:t> </a:t>
            </a:r>
            <a:r>
              <a:rPr lang="es-ES" sz="2000" dirty="0"/>
              <a:t>puede aportar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Basado en la </a:t>
            </a:r>
            <a:r>
              <a:rPr lang="es-ES" sz="2000" dirty="0"/>
              <a:t>experiencia personal y </a:t>
            </a:r>
            <a:r>
              <a:rPr lang="es-ES" sz="2000" dirty="0" smtClean="0"/>
              <a:t>laboral: formación </a:t>
            </a:r>
            <a:r>
              <a:rPr lang="es-ES" sz="2000" dirty="0"/>
              <a:t>previa, voluntariados, aficiones, idiomas, habilidades digitales, </a:t>
            </a:r>
            <a:r>
              <a:rPr lang="es-ES" sz="2000"/>
              <a:t>etc</a:t>
            </a:r>
            <a:r>
              <a:rPr lang="es-ES" sz="2000" smtClean="0"/>
              <a:t>.</a:t>
            </a:r>
            <a:endParaRPr lang="es-ES" sz="2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r="2252"/>
          <a:stretch/>
        </p:blipFill>
        <p:spPr>
          <a:xfrm>
            <a:off x="705260" y="2492896"/>
            <a:ext cx="78991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Subtítulo"/>
          <p:cNvSpPr txBox="1">
            <a:spLocks/>
          </p:cNvSpPr>
          <p:nvPr/>
        </p:nvSpPr>
        <p:spPr>
          <a:xfrm>
            <a:off x="685800" y="5733256"/>
            <a:ext cx="784664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ndara" panose="020E050203030302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100" b="1" dirty="0" smtClean="0">
                <a:solidFill>
                  <a:schemeClr val="accent3">
                    <a:lumMod val="50000"/>
                  </a:schemeClr>
                </a:solidFill>
              </a:rPr>
              <a:t>Contacto:  </a:t>
            </a:r>
            <a:r>
              <a:rPr lang="es-ES" sz="1100" b="1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hectoralmi@hotmail.com</a:t>
            </a:r>
            <a:r>
              <a:rPr lang="es-ES" sz="1100" b="1" dirty="0" smtClean="0">
                <a:solidFill>
                  <a:schemeClr val="accent3">
                    <a:lumMod val="50000"/>
                  </a:schemeClr>
                </a:solidFill>
              </a:rPr>
              <a:t> / </a:t>
            </a:r>
            <a:r>
              <a:rPr lang="es-ES" sz="1100" b="1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hmanu.aliaga@gmail.com</a:t>
            </a:r>
            <a:endParaRPr lang="es-ES" sz="11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1100" b="1" dirty="0" smtClean="0">
                <a:solidFill>
                  <a:schemeClr val="accent3">
                    <a:lumMod val="50000"/>
                  </a:schemeClr>
                </a:solidFill>
              </a:rPr>
              <a:t>ARQUITECTO Y GESTOR DE PATRIMONIO CULTURAL</a:t>
            </a:r>
            <a:endParaRPr lang="es-ES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339752" y="6525344"/>
            <a:ext cx="6768752" cy="33265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85800" y="2420888"/>
            <a:ext cx="7848600" cy="1913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spc="-100" baseline="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600" b="0" dirty="0" smtClean="0">
                <a:solidFill>
                  <a:schemeClr val="accent3">
                    <a:lumMod val="50000"/>
                  </a:schemeClr>
                </a:solidFill>
              </a:rPr>
              <a:t>MUCHAS GRACIAS</a:t>
            </a:r>
            <a:endParaRPr lang="es-ES" b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(Cronológica)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Conocer nuestro papel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Prácticas curriculares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Investigación del TFM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Difusión del TFM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Prácticas extracurriculares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PhD, el doctorado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Aprendizaje laboral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Participación activa en ICOMOS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Participación activa en ESACH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Aprovechar los recursos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Futuros pasos y proyectos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Destacar nuestros valores añadidos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88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CONOCER NUESTRO PAPEL - ¿Por qué sigo esta línea?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525963"/>
          </a:xfrm>
        </p:spPr>
        <p:txBody>
          <a:bodyPr>
            <a:noAutofit/>
          </a:bodyPr>
          <a:lstStyle/>
          <a:p>
            <a:r>
              <a:rPr lang="es-ES" sz="2000" u="sng" dirty="0"/>
              <a:t>LO MÁS </a:t>
            </a:r>
            <a:r>
              <a:rPr lang="es-ES" sz="2000" u="sng" dirty="0" smtClean="0"/>
              <a:t>IMPORTANTE</a:t>
            </a:r>
            <a:r>
              <a:rPr lang="es-ES" sz="2000" dirty="0" smtClean="0"/>
              <a:t> antes de empezar este proceso.</a:t>
            </a:r>
          </a:p>
          <a:p>
            <a:r>
              <a:rPr lang="es-ES" sz="2000" dirty="0"/>
              <a:t>Una actitud proactiva, resolutiva y participativa.</a:t>
            </a:r>
            <a:endParaRPr lang="es-ES" sz="2000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06" y="2204864"/>
            <a:ext cx="550861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PRÁCTICAS CURRICULARES </a:t>
            </a:r>
            <a:r>
              <a:rPr lang="es-ES" dirty="0"/>
              <a:t>-</a:t>
            </a:r>
            <a:r>
              <a:rPr lang="es-ES" dirty="0" smtClean="0"/>
              <a:t> Saber elegir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525963"/>
          </a:xfrm>
        </p:spPr>
        <p:txBody>
          <a:bodyPr>
            <a:noAutofit/>
          </a:bodyPr>
          <a:lstStyle/>
          <a:p>
            <a:r>
              <a:rPr lang="es-ES" sz="2000" dirty="0"/>
              <a:t>Prácticas curriculares durante el máster, con estancia fuera de </a:t>
            </a:r>
            <a:r>
              <a:rPr lang="es-ES" sz="2000" dirty="0" smtClean="0"/>
              <a:t>Madrid.</a:t>
            </a:r>
          </a:p>
          <a:p>
            <a:r>
              <a:rPr lang="es-ES" sz="2000" dirty="0" smtClean="0"/>
              <a:t>Destino: </a:t>
            </a:r>
            <a:r>
              <a:rPr lang="es-ES" sz="2000" dirty="0"/>
              <a:t>Fundación Santa María La </a:t>
            </a:r>
            <a:r>
              <a:rPr lang="es-ES" sz="2000" dirty="0" smtClean="0"/>
              <a:t>Real (Aguilar de Campoo).</a:t>
            </a:r>
          </a:p>
          <a:p>
            <a:r>
              <a:rPr lang="es-ES" sz="2000" b="1" dirty="0">
                <a:solidFill>
                  <a:srgbClr val="005FB4"/>
                </a:solidFill>
              </a:rPr>
              <a:t>LINK:</a:t>
            </a:r>
            <a:r>
              <a:rPr lang="es-ES" sz="2000" dirty="0"/>
              <a:t> </a:t>
            </a:r>
            <a:r>
              <a:rPr lang="es-ES" sz="2000" dirty="0">
                <a:hlinkClick r:id="rId2"/>
              </a:rPr>
              <a:t>https://www.santamarialareal.org</a:t>
            </a:r>
            <a:r>
              <a:rPr lang="es-ES" sz="2000" dirty="0" smtClean="0">
                <a:hlinkClick r:id="rId2"/>
              </a:rPr>
              <a:t>/</a:t>
            </a:r>
            <a:r>
              <a:rPr lang="es-ES" sz="2000" dirty="0" smtClean="0"/>
              <a:t>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0" r="2145"/>
          <a:stretch/>
        </p:blipFill>
        <p:spPr>
          <a:xfrm>
            <a:off x="1386509" y="2636912"/>
            <a:ext cx="64978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INVESTIGACIÓN DEL TFM - Aplicar lo aprendido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525963"/>
          </a:xfrm>
        </p:spPr>
        <p:txBody>
          <a:bodyPr>
            <a:noAutofit/>
          </a:bodyPr>
          <a:lstStyle/>
          <a:p>
            <a:r>
              <a:rPr lang="es-ES" sz="2000" dirty="0"/>
              <a:t>Relación de las prácticas curriculares con la investigación del </a:t>
            </a:r>
            <a:r>
              <a:rPr lang="es-ES" sz="2000" dirty="0" smtClean="0"/>
              <a:t>TFM.</a:t>
            </a:r>
          </a:p>
          <a:p>
            <a:r>
              <a:rPr lang="es-ES" sz="2000" dirty="0" smtClean="0"/>
              <a:t>Aplicar lo aprendido dentro de todos los cursos del máster.</a:t>
            </a:r>
          </a:p>
          <a:p>
            <a:r>
              <a:rPr lang="es-ES" sz="2000" dirty="0" smtClean="0"/>
              <a:t>Proyecto: </a:t>
            </a:r>
            <a:r>
              <a:rPr lang="es-ES" sz="2000" dirty="0" err="1" smtClean="0"/>
              <a:t>Interreg</a:t>
            </a:r>
            <a:r>
              <a:rPr lang="es-ES" sz="2000" dirty="0" smtClean="0"/>
              <a:t> </a:t>
            </a:r>
            <a:r>
              <a:rPr lang="es-ES" sz="2000" dirty="0" err="1" smtClean="0"/>
              <a:t>Mediterranean</a:t>
            </a:r>
            <a:r>
              <a:rPr lang="es-ES" sz="2000" dirty="0" smtClean="0"/>
              <a:t> HERIT-DATA.</a:t>
            </a:r>
          </a:p>
          <a:p>
            <a:r>
              <a:rPr lang="es-ES" sz="2000" b="1" dirty="0">
                <a:solidFill>
                  <a:srgbClr val="005FB4"/>
                </a:solidFill>
              </a:rPr>
              <a:t>LINK:</a:t>
            </a:r>
            <a:r>
              <a:rPr lang="es-ES" sz="2000" dirty="0"/>
              <a:t> </a:t>
            </a:r>
            <a:r>
              <a:rPr lang="es-ES" sz="2000" dirty="0">
                <a:hlinkClick r:id="rId2"/>
              </a:rPr>
              <a:t>https://herit-data.interreg-med.eu</a:t>
            </a:r>
            <a:r>
              <a:rPr lang="es-ES" sz="2000" dirty="0" smtClean="0">
                <a:hlinkClick r:id="rId2"/>
              </a:rPr>
              <a:t>/</a:t>
            </a:r>
            <a:r>
              <a:rPr lang="es-ES" sz="2000" dirty="0" smtClean="0"/>
              <a:t>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3210"/>
          <a:stretch/>
        </p:blipFill>
        <p:spPr>
          <a:xfrm>
            <a:off x="1763689" y="2636911"/>
            <a:ext cx="5688632" cy="34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</a:t>
            </a:r>
            <a:r>
              <a:rPr lang="es-ES" dirty="0" smtClean="0"/>
              <a:t>. DIFUSIÓN DEL TFM - Aprovechar lo aprendido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525963"/>
          </a:xfrm>
        </p:spPr>
        <p:txBody>
          <a:bodyPr>
            <a:noAutofit/>
          </a:bodyPr>
          <a:lstStyle/>
          <a:p>
            <a:r>
              <a:rPr lang="es-ES" sz="2000" dirty="0" smtClean="0"/>
              <a:t>Difusión posterior de los resultados de la investigación.</a:t>
            </a:r>
          </a:p>
          <a:p>
            <a:r>
              <a:rPr lang="es-ES" sz="2000" dirty="0" smtClean="0"/>
              <a:t>Aplicar lo aprendido dentro de todos los cursos del máster.</a:t>
            </a:r>
          </a:p>
          <a:p>
            <a:r>
              <a:rPr lang="es-ES" sz="2000" dirty="0" smtClean="0"/>
              <a:t>Participar en </a:t>
            </a:r>
            <a:r>
              <a:rPr lang="es-ES" sz="2000" dirty="0"/>
              <a:t>diversos coloquios/</a:t>
            </a:r>
            <a:r>
              <a:rPr lang="es-ES" sz="2000" dirty="0" err="1"/>
              <a:t>meetings</a:t>
            </a:r>
            <a:r>
              <a:rPr lang="es-ES" sz="2000" dirty="0"/>
              <a:t>/simposios/publicaciones/etc</a:t>
            </a:r>
            <a:r>
              <a:rPr lang="es-ES" sz="2000" dirty="0" smtClean="0"/>
              <a:t>.</a:t>
            </a:r>
          </a:p>
          <a:p>
            <a:r>
              <a:rPr lang="es-ES" sz="2000" b="1" dirty="0">
                <a:solidFill>
                  <a:srgbClr val="005FB4"/>
                </a:solidFill>
              </a:rPr>
              <a:t>LINK:</a:t>
            </a:r>
            <a:r>
              <a:rPr lang="es-ES" sz="2000" dirty="0"/>
              <a:t> </a:t>
            </a:r>
            <a:r>
              <a:rPr lang="es-ES" sz="2000" dirty="0">
                <a:hlinkClick r:id="rId2"/>
              </a:rPr>
              <a:t>https://</a:t>
            </a:r>
            <a:r>
              <a:rPr lang="es-ES" sz="2000" dirty="0" smtClean="0">
                <a:hlinkClick r:id="rId2"/>
              </a:rPr>
              <a:t>www.europanostra.org/events/esach-meeting-2019/</a:t>
            </a:r>
            <a:r>
              <a:rPr lang="es-ES" sz="2000" dirty="0" smtClean="0"/>
              <a:t> (¿?)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747017"/>
            <a:ext cx="5688632" cy="32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PRÁCTICAS EXTRACURRICULARES - Buscar alternativas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525963"/>
          </a:xfrm>
        </p:spPr>
        <p:txBody>
          <a:bodyPr>
            <a:noAutofit/>
          </a:bodyPr>
          <a:lstStyle/>
          <a:p>
            <a:r>
              <a:rPr lang="es-ES" sz="2000" dirty="0"/>
              <a:t>Prácticas extracurriculares al acabar el </a:t>
            </a:r>
            <a:r>
              <a:rPr lang="es-ES" sz="2000" dirty="0" smtClean="0"/>
              <a:t>máster y el TFM.</a:t>
            </a:r>
          </a:p>
          <a:p>
            <a:r>
              <a:rPr lang="es-ES" sz="2000" dirty="0" smtClean="0"/>
              <a:t>Diferentes convenios </a:t>
            </a:r>
            <a:r>
              <a:rPr lang="es-ES" sz="2000" dirty="0"/>
              <a:t>de colaboración para su realización</a:t>
            </a:r>
            <a:r>
              <a:rPr lang="es-ES" sz="2000" dirty="0" smtClean="0"/>
              <a:t>.</a:t>
            </a:r>
          </a:p>
          <a:p>
            <a:r>
              <a:rPr lang="es-ES" sz="2000" dirty="0" err="1" smtClean="0"/>
              <a:t>FunGE</a:t>
            </a:r>
            <a:r>
              <a:rPr lang="es-ES" sz="2000" dirty="0" smtClean="0"/>
              <a:t> Universidad de Valladolid / Universidad Europea Miguel de Cervantes.</a:t>
            </a:r>
          </a:p>
          <a:p>
            <a:r>
              <a:rPr lang="es-ES" sz="2000" b="1" dirty="0">
                <a:solidFill>
                  <a:srgbClr val="005FB4"/>
                </a:solidFill>
              </a:rPr>
              <a:t>LINK:</a:t>
            </a:r>
            <a:r>
              <a:rPr lang="es-ES" sz="2000" dirty="0"/>
              <a:t> </a:t>
            </a:r>
            <a:r>
              <a:rPr lang="es-ES" sz="2000" dirty="0">
                <a:hlinkClick r:id="rId2"/>
              </a:rPr>
              <a:t>https://</a:t>
            </a:r>
            <a:r>
              <a:rPr lang="es-ES" sz="2000" dirty="0" smtClean="0">
                <a:hlinkClick r:id="rId2"/>
              </a:rPr>
              <a:t>funge.uva.es/</a:t>
            </a:r>
            <a:endParaRPr lang="es-ES" sz="2000" dirty="0"/>
          </a:p>
          <a:p>
            <a:r>
              <a:rPr lang="es-ES" sz="2000" b="1" dirty="0">
                <a:solidFill>
                  <a:srgbClr val="005FB4"/>
                </a:solidFill>
              </a:rPr>
              <a:t>LINK: </a:t>
            </a:r>
            <a:r>
              <a:rPr lang="es-ES" sz="2000" dirty="0" smtClean="0">
                <a:hlinkClick r:id="rId3"/>
              </a:rPr>
              <a:t>https</a:t>
            </a:r>
            <a:r>
              <a:rPr lang="es-ES" sz="2000" dirty="0">
                <a:hlinkClick r:id="rId3"/>
              </a:rPr>
              <a:t>://</a:t>
            </a:r>
            <a:r>
              <a:rPr lang="es-ES" sz="2000" dirty="0" smtClean="0">
                <a:hlinkClick r:id="rId3"/>
              </a:rPr>
              <a:t>www.uemc.es/p/practicas-academicas-externas</a:t>
            </a:r>
            <a:r>
              <a:rPr lang="es-ES" sz="2000" dirty="0" smtClean="0"/>
              <a:t>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11468" r="7718" b="17105"/>
          <a:stretch/>
        </p:blipFill>
        <p:spPr>
          <a:xfrm>
            <a:off x="1259632" y="2996952"/>
            <a:ext cx="66127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</a:t>
            </a:r>
            <a:r>
              <a:rPr lang="es-ES" dirty="0" smtClean="0"/>
              <a:t>. PhD, EL DOCTORADO - Continuar investigando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525963"/>
          </a:xfrm>
        </p:spPr>
        <p:txBody>
          <a:bodyPr>
            <a:noAutofit/>
          </a:bodyPr>
          <a:lstStyle/>
          <a:p>
            <a:r>
              <a:rPr lang="es-ES" sz="2000" dirty="0"/>
              <a:t>Continuar con las tareas de investigación </a:t>
            </a:r>
            <a:r>
              <a:rPr lang="es-ES" sz="2000" dirty="0" smtClean="0"/>
              <a:t>en </a:t>
            </a:r>
            <a:r>
              <a:rPr lang="es-ES" sz="2000" dirty="0"/>
              <a:t>un programa de doctorado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Experimentar con nuevas áreas: Participación social colaborativa.</a:t>
            </a:r>
          </a:p>
          <a:p>
            <a:r>
              <a:rPr lang="es-ES" sz="2000" dirty="0" err="1" smtClean="0"/>
              <a:t>DUyOT</a:t>
            </a:r>
            <a:r>
              <a:rPr lang="es-ES" sz="2000" dirty="0" smtClean="0"/>
              <a:t> (UPM): Sostenibilidad y Regeneración Urbana.</a:t>
            </a:r>
          </a:p>
          <a:p>
            <a:r>
              <a:rPr lang="es-ES" sz="2000" b="1" dirty="0" smtClean="0">
                <a:solidFill>
                  <a:srgbClr val="005FB4"/>
                </a:solidFill>
              </a:rPr>
              <a:t>LINK</a:t>
            </a:r>
            <a:r>
              <a:rPr lang="es-ES" sz="2000" b="1" dirty="0">
                <a:solidFill>
                  <a:srgbClr val="005FB4"/>
                </a:solidFill>
              </a:rPr>
              <a:t>:</a:t>
            </a:r>
            <a:r>
              <a:rPr lang="es-ES" sz="2000" dirty="0"/>
              <a:t> </a:t>
            </a:r>
            <a:r>
              <a:rPr lang="es-ES" sz="2000" dirty="0">
                <a:hlinkClick r:id="rId2"/>
              </a:rPr>
              <a:t>https://</a:t>
            </a:r>
            <a:r>
              <a:rPr lang="es-ES" sz="2000" dirty="0" smtClean="0">
                <a:hlinkClick r:id="rId2"/>
              </a:rPr>
              <a:t>duyot.aq.upm.es/</a:t>
            </a:r>
            <a:endParaRPr lang="es-ES" sz="2000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7" b="-1"/>
          <a:stretch/>
        </p:blipFill>
        <p:spPr>
          <a:xfrm>
            <a:off x="2198437" y="2734574"/>
            <a:ext cx="5037859" cy="29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APRENDIZAJE LABORAL - Nuevos recursos y herramientas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525963"/>
          </a:xfrm>
        </p:spPr>
        <p:txBody>
          <a:bodyPr>
            <a:noAutofit/>
          </a:bodyPr>
          <a:lstStyle/>
          <a:p>
            <a:r>
              <a:rPr lang="es-ES" sz="2000" dirty="0"/>
              <a:t>Aprendizaje laboral en diferentes proyectos de investigación </a:t>
            </a:r>
            <a:r>
              <a:rPr lang="es-ES" sz="2000" dirty="0" smtClean="0"/>
              <a:t>multidisciplinar.</a:t>
            </a:r>
          </a:p>
          <a:p>
            <a:r>
              <a:rPr lang="es-ES" sz="2000" dirty="0"/>
              <a:t>H-2020 e </a:t>
            </a:r>
            <a:r>
              <a:rPr lang="es-ES" sz="2000" dirty="0" err="1"/>
              <a:t>Interreg</a:t>
            </a:r>
            <a:r>
              <a:rPr lang="es-ES" sz="2000" dirty="0"/>
              <a:t>, en materia de Patrimonio Cultural, Turismo Cultural, nuevas tecnologías y gestión de destinos pilotos.</a:t>
            </a:r>
            <a:endParaRPr lang="es-ES" sz="2000" dirty="0" smtClean="0"/>
          </a:p>
          <a:p>
            <a:r>
              <a:rPr lang="es-ES" sz="2000" b="1" dirty="0" smtClean="0">
                <a:solidFill>
                  <a:srgbClr val="005FB4"/>
                </a:solidFill>
              </a:rPr>
              <a:t>LINK</a:t>
            </a:r>
            <a:r>
              <a:rPr lang="es-ES" sz="2000" b="1" dirty="0">
                <a:solidFill>
                  <a:srgbClr val="005FB4"/>
                </a:solidFill>
              </a:rPr>
              <a:t>:</a:t>
            </a:r>
            <a:r>
              <a:rPr lang="es-ES" sz="2000" dirty="0"/>
              <a:t> </a:t>
            </a:r>
            <a:r>
              <a:rPr lang="es-ES" sz="2000" dirty="0">
                <a:hlinkClick r:id="rId2"/>
              </a:rPr>
              <a:t>https://www.impactour.eu</a:t>
            </a:r>
            <a:r>
              <a:rPr lang="es-ES" sz="2000" dirty="0" smtClean="0">
                <a:hlinkClick r:id="rId2"/>
              </a:rPr>
              <a:t>/</a:t>
            </a:r>
            <a:r>
              <a:rPr lang="es-ES" sz="2000" dirty="0" smtClean="0"/>
              <a:t> // </a:t>
            </a:r>
            <a:r>
              <a:rPr lang="es-ES" sz="2000" b="1" dirty="0" smtClean="0">
                <a:solidFill>
                  <a:srgbClr val="005FB4"/>
                </a:solidFill>
              </a:rPr>
              <a:t>LINK</a:t>
            </a:r>
            <a:r>
              <a:rPr lang="es-ES" sz="2000" b="1" dirty="0">
                <a:solidFill>
                  <a:srgbClr val="005FB4"/>
                </a:solidFill>
              </a:rPr>
              <a:t>: </a:t>
            </a:r>
            <a:r>
              <a:rPr lang="es-ES" sz="2000" dirty="0">
                <a:solidFill>
                  <a:srgbClr val="005FB4"/>
                </a:solidFill>
                <a:hlinkClick r:id="rId3"/>
              </a:rPr>
              <a:t>https://www.bodah.eu</a:t>
            </a:r>
            <a:r>
              <a:rPr lang="es-ES" sz="2000" dirty="0" smtClean="0">
                <a:solidFill>
                  <a:srgbClr val="005FB4"/>
                </a:solidFill>
                <a:hlinkClick r:id="rId3"/>
              </a:rPr>
              <a:t>/</a:t>
            </a:r>
            <a:r>
              <a:rPr lang="es-ES" sz="2000" dirty="0" smtClean="0">
                <a:solidFill>
                  <a:srgbClr val="005FB4"/>
                </a:solidFill>
              </a:rPr>
              <a:t> </a:t>
            </a:r>
            <a:endParaRPr lang="es-ES" sz="2000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1"/>
            <a:ext cx="6156687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2764</TotalTime>
  <Words>569</Words>
  <Application>Microsoft Office PowerPoint</Application>
  <PresentationFormat>Presentación en pantalla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Claridad</vt:lpstr>
      <vt:lpstr>Portal Cultural European Students’ Association for Cultural Heritage,  ESACH-Madrid  Abril 2021  </vt:lpstr>
      <vt:lpstr>ESTRUCTURA (Cronológica)</vt:lpstr>
      <vt:lpstr>1. CONOCER NUESTRO PAPEL - ¿Por qué sigo esta línea?</vt:lpstr>
      <vt:lpstr>2. PRÁCTICAS CURRICULARES - Saber elegir</vt:lpstr>
      <vt:lpstr>3. INVESTIGACIÓN DEL TFM - Aplicar lo aprendido</vt:lpstr>
      <vt:lpstr>4. DIFUSIÓN DEL TFM - Aprovechar lo aprendido</vt:lpstr>
      <vt:lpstr>5. PRÁCTICAS EXTRACURRICULARES - Buscar alternativas</vt:lpstr>
      <vt:lpstr>6. PhD, EL DOCTORADO - Continuar investigando</vt:lpstr>
      <vt:lpstr>7. APRENDIZAJE LABORAL - Nuevos recursos y herramientas</vt:lpstr>
      <vt:lpstr>8. PARTICIPAR EN ICOMOS- Crear red de contactos</vt:lpstr>
      <vt:lpstr>9. PARTICIPAR EN ESACH - Crear nuevas redes de contactos</vt:lpstr>
      <vt:lpstr>10. APROVECHAR TODO LOS RECURSOS - Crear tu feed-back</vt:lpstr>
      <vt:lpstr>11. FUTUROS PASOS Y PROYECTOS - Proyectar estrategias</vt:lpstr>
      <vt:lpstr>12. DESTACAR NUESTROS VALORES AÑADIDOS - No olvidar</vt:lpstr>
      <vt:lpstr>Presentación de PowerPoint</vt:lpstr>
    </vt:vector>
  </TitlesOfParts>
  <Company>E.T.S. Arquitectura Madrid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Lamíquiz Daudén</dc:creator>
  <cp:lastModifiedBy>Hector</cp:lastModifiedBy>
  <cp:revision>188</cp:revision>
  <cp:lastPrinted>2014-09-23T06:43:42Z</cp:lastPrinted>
  <dcterms:created xsi:type="dcterms:W3CDTF">2014-09-16T11:19:26Z</dcterms:created>
  <dcterms:modified xsi:type="dcterms:W3CDTF">2021-04-08T16:18:08Z</dcterms:modified>
</cp:coreProperties>
</file>